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1"/>
  </p:notesMasterIdLst>
  <p:handoutMasterIdLst>
    <p:handoutMasterId r:id="rId22"/>
  </p:handoutMasterIdLst>
  <p:sldIdLst>
    <p:sldId id="275" r:id="rId2"/>
    <p:sldId id="276" r:id="rId3"/>
    <p:sldId id="261" r:id="rId4"/>
    <p:sldId id="283" r:id="rId5"/>
    <p:sldId id="284" r:id="rId6"/>
    <p:sldId id="263" r:id="rId7"/>
    <p:sldId id="262" r:id="rId8"/>
    <p:sldId id="265" r:id="rId9"/>
    <p:sldId id="264" r:id="rId10"/>
    <p:sldId id="27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4" autoAdjust="0"/>
    <p:restoredTop sz="93130" autoAdjust="0"/>
  </p:normalViewPr>
  <p:slideViewPr>
    <p:cSldViewPr>
      <p:cViewPr>
        <p:scale>
          <a:sx n="110" d="100"/>
          <a:sy n="110" d="100"/>
        </p:scale>
        <p:origin x="-32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zenai\Desktop\2016%20AGM%20PMI%20-%20San%20Francisco%20Bay%20Area%20Chapter_Statement+of+Activities+by+Month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zenai\Desktop\2016%20AGM%20PMI%20-%20San%20Francisco%20Bay%20Area%20Chapter_Statement+of+Activities+by+Month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zenai\Desktop\2016%20AGM%20PMI%20-%20San%20Francisco%20Bay%20Area%20Chapter_Statement+of+Activities+by+Month%20(1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Users\User\Downloads\PMISFBAC-events2017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Users\User\Downloads\PMISFBAC-events2017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Users\User\Downloads\PMISFBAC-events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'Profit and Loss by Month'!$A$25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'Profit and Loss by Month'!$B$24:$F$24</c:f>
              <c:strCache>
                <c:ptCount val="5"/>
                <c:pt idx="0">
                  <c:v>Jan - Mar</c:v>
                </c:pt>
                <c:pt idx="1">
                  <c:v>Apr - Jun</c:v>
                </c:pt>
                <c:pt idx="2">
                  <c:v>Jul - Sep</c:v>
                </c:pt>
                <c:pt idx="3">
                  <c:v>Oct - Dec</c:v>
                </c:pt>
                <c:pt idx="4">
                  <c:v>Total</c:v>
                </c:pt>
              </c:strCache>
            </c:strRef>
          </c:cat>
          <c:val>
            <c:numRef>
              <c:f>'Profit and Loss by Month'!$B$25:$F$25</c:f>
              <c:numCache>
                <c:formatCode>"$"* #,##0.00\ _€</c:formatCode>
                <c:ptCount val="5"/>
                <c:pt idx="0">
                  <c:v>28542.13</c:v>
                </c:pt>
                <c:pt idx="1">
                  <c:v>36372.300000000003</c:v>
                </c:pt>
                <c:pt idx="2">
                  <c:v>35692.97</c:v>
                </c:pt>
                <c:pt idx="3">
                  <c:v>25914.02</c:v>
                </c:pt>
                <c:pt idx="4">
                  <c:v>126521.42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E8-4BE4-978C-D467E36DFA19}"/>
            </c:ext>
          </c:extLst>
        </c:ser>
        <c:ser>
          <c:idx val="1"/>
          <c:order val="1"/>
          <c:tx>
            <c:strRef>
              <c:f>'Profit and Loss by Month'!$A$26</c:f>
              <c:strCache>
                <c:ptCount val="1"/>
                <c:pt idx="0">
                  <c:v>Total Expenses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'Profit and Loss by Month'!$B$24:$F$24</c:f>
              <c:strCache>
                <c:ptCount val="5"/>
                <c:pt idx="0">
                  <c:v>Jan - Mar</c:v>
                </c:pt>
                <c:pt idx="1">
                  <c:v>Apr - Jun</c:v>
                </c:pt>
                <c:pt idx="2">
                  <c:v>Jul - Sep</c:v>
                </c:pt>
                <c:pt idx="3">
                  <c:v>Oct - Dec</c:v>
                </c:pt>
                <c:pt idx="4">
                  <c:v>Total</c:v>
                </c:pt>
              </c:strCache>
            </c:strRef>
          </c:cat>
          <c:val>
            <c:numRef>
              <c:f>'Profit and Loss by Month'!$B$26:$F$26</c:f>
              <c:numCache>
                <c:formatCode>"$"* #,##0.00\ _€</c:formatCode>
                <c:ptCount val="5"/>
                <c:pt idx="0">
                  <c:v>29862.18</c:v>
                </c:pt>
                <c:pt idx="1">
                  <c:v>14370.78</c:v>
                </c:pt>
                <c:pt idx="2">
                  <c:v>21042.760000000009</c:v>
                </c:pt>
                <c:pt idx="3">
                  <c:v>25300.17</c:v>
                </c:pt>
                <c:pt idx="4">
                  <c:v>90575.89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E8-4BE4-978C-D467E36DF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64416"/>
        <c:axId val="131166208"/>
      </c:barChart>
      <c:catAx>
        <c:axId val="13116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66208"/>
        <c:crosses val="autoZero"/>
        <c:auto val="1"/>
        <c:lblAlgn val="ctr"/>
        <c:lblOffset val="100"/>
        <c:noMultiLvlLbl val="0"/>
      </c:catAx>
      <c:valAx>
        <c:axId val="131166208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6441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2016 Expense Ratio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19-4BEE-BC24-119E1952E8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19-4BEE-BC24-119E1952E875}"/>
              </c:ext>
            </c:extLst>
          </c:dPt>
          <c:dLbls>
            <c:dLbl>
              <c:idx val="0"/>
              <c:layout>
                <c:manualLayout>
                  <c:x val="-0.22959186747976201"/>
                  <c:y val="-0.103286384976525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4602874364303701"/>
                  <c:y val="5.39066947617463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'Profit and Loss by Month'!$I$33:$I$34</c:f>
              <c:strCache>
                <c:ptCount val="2"/>
                <c:pt idx="0">
                  <c:v>Management Expenses</c:v>
                </c:pt>
                <c:pt idx="1">
                  <c:v>Program Service Expenses</c:v>
                </c:pt>
              </c:strCache>
            </c:strRef>
          </c:cat>
          <c:val>
            <c:numRef>
              <c:f>'Profit and Loss by Month'!$J$33:$J$34</c:f>
              <c:numCache>
                <c:formatCode>0.00%</c:formatCode>
                <c:ptCount val="2"/>
                <c:pt idx="0">
                  <c:v>0.61545517245262504</c:v>
                </c:pt>
                <c:pt idx="1">
                  <c:v>0.38454482754737501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19-4BEE-BC24-119E1952E87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2016 Income Ratio</a:t>
            </a:r>
          </a:p>
        </c:rich>
      </c:tx>
      <c:layout>
        <c:manualLayout>
          <c:xMode val="edge"/>
          <c:yMode val="edge"/>
          <c:x val="0.38625984251968498"/>
          <c:y val="2.7364574219889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C8-4E18-9182-ED6AE9AE78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C8-4E18-9182-ED6AE9AE78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C8-4E18-9182-ED6AE9AE78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C8-4E18-9182-ED6AE9AE78E7}"/>
              </c:ext>
            </c:extLst>
          </c:dPt>
          <c:dLbls>
            <c:dLbl>
              <c:idx val="0"/>
              <c:layout>
                <c:manualLayout>
                  <c:x val="-0.237849272747157"/>
                  <c:y val="-0.115610236220472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9627898075241"/>
                  <c:y val="-9.87822615923008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0964225174978099"/>
                  <c:y val="8.93538568095654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9C8-4E18-9182-ED6AE9AE78E7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'Profit and Loss by Month'!$I$7:$I$10</c:f>
              <c:strCache>
                <c:ptCount val="4"/>
                <c:pt idx="0">
                  <c:v>Membership Revenue</c:v>
                </c:pt>
                <c:pt idx="1">
                  <c:v>Sponsorships</c:v>
                </c:pt>
                <c:pt idx="2">
                  <c:v>Professional Development Revenue</c:v>
                </c:pt>
                <c:pt idx="3">
                  <c:v> Finance Income</c:v>
                </c:pt>
              </c:strCache>
            </c:strRef>
          </c:cat>
          <c:val>
            <c:numRef>
              <c:f>'Profit and Loss by Month'!$J$7:$J$10</c:f>
              <c:numCache>
                <c:formatCode>#,##0.00\ _€</c:formatCode>
                <c:ptCount val="4"/>
                <c:pt idx="0">
                  <c:v>77715</c:v>
                </c:pt>
                <c:pt idx="1">
                  <c:v>5000</c:v>
                </c:pt>
                <c:pt idx="2">
                  <c:v>43672</c:v>
                </c:pt>
                <c:pt idx="3">
                  <c:v>134.41999999999999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9C8-4E18-9182-ED6AE9AE78E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9C8-4E18-9182-ED6AE9AE78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9C8-4E18-9182-ED6AE9AE78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9C8-4E18-9182-ED6AE9AE78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9C8-4E18-9182-ED6AE9AE78E7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'Profit and Loss by Month'!$I$7:$I$10</c:f>
              <c:strCache>
                <c:ptCount val="4"/>
                <c:pt idx="0">
                  <c:v>Membership Revenue</c:v>
                </c:pt>
                <c:pt idx="1">
                  <c:v>Sponsorships</c:v>
                </c:pt>
                <c:pt idx="2">
                  <c:v>Professional Development Revenue</c:v>
                </c:pt>
                <c:pt idx="3">
                  <c:v> Finance Income</c:v>
                </c:pt>
              </c:strCache>
            </c:strRef>
          </c:cat>
          <c:val>
            <c:numRef>
              <c:f>'Profit and Loss by Month'!$K$7:$K$10</c:f>
              <c:numCache>
                <c:formatCode>0.00%</c:formatCode>
                <c:ptCount val="4"/>
                <c:pt idx="0">
                  <c:v>0.61424381737100298</c:v>
                </c:pt>
                <c:pt idx="1">
                  <c:v>3.9519000023869502E-2</c:v>
                </c:pt>
                <c:pt idx="2">
                  <c:v>0.345174753808486</c:v>
                </c:pt>
                <c:pt idx="3">
                  <c:v>1.0624287966417101E-3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9C8-4E18-9182-ED6AE9AE78E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Sheet6!$B$4</c:f>
              <c:strCache>
                <c:ptCount val="1"/>
                <c:pt idx="0">
                  <c:v>Evening Event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Sheet6!$A$5:$A$12</c:f>
              <c:strCache>
                <c:ptCount val="8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  <c:pt idx="7">
                  <c:v>Grand Total</c:v>
                </c:pt>
              </c:strCache>
            </c:strRef>
          </c:cat>
          <c:val>
            <c:numRef>
              <c:f>Sheet6!$B$5:$B$12</c:f>
              <c:numCache>
                <c:formatCode>General</c:formatCode>
                <c:ptCount val="8"/>
                <c:pt idx="0">
                  <c:v>39</c:v>
                </c:pt>
                <c:pt idx="1">
                  <c:v>43</c:v>
                </c:pt>
                <c:pt idx="2">
                  <c:v>47</c:v>
                </c:pt>
                <c:pt idx="3">
                  <c:v>44</c:v>
                </c:pt>
                <c:pt idx="4">
                  <c:v>41</c:v>
                </c:pt>
                <c:pt idx="5">
                  <c:v>56</c:v>
                </c:pt>
                <c:pt idx="6">
                  <c:v>13</c:v>
                </c:pt>
                <c:pt idx="7">
                  <c:v>283</c:v>
                </c:pt>
              </c:numCache>
            </c:numRef>
          </c:val>
        </c:ser>
        <c:ser>
          <c:idx val="1"/>
          <c:order val="1"/>
          <c:tx>
            <c:strRef>
              <c:f>Sheet6!$C$4</c:f>
              <c:strCache>
                <c:ptCount val="1"/>
                <c:pt idx="0">
                  <c:v>PMP Prep class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Sheet6!$A$5:$A$12</c:f>
              <c:strCache>
                <c:ptCount val="8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  <c:pt idx="7">
                  <c:v>Grand Total</c:v>
                </c:pt>
              </c:strCache>
            </c:strRef>
          </c:cat>
          <c:val>
            <c:numRef>
              <c:f>Sheet6!$C$5:$C$12</c:f>
              <c:numCache>
                <c:formatCode>General</c:formatCode>
                <c:ptCount val="8"/>
                <c:pt idx="0">
                  <c:v>9</c:v>
                </c:pt>
                <c:pt idx="4">
                  <c:v>12</c:v>
                </c:pt>
                <c:pt idx="6">
                  <c:v>1</c:v>
                </c:pt>
                <c:pt idx="7">
                  <c:v>22</c:v>
                </c:pt>
              </c:numCache>
            </c:numRef>
          </c:val>
        </c:ser>
        <c:ser>
          <c:idx val="2"/>
          <c:order val="2"/>
          <c:tx>
            <c:strRef>
              <c:f>Sheet6!$D$4</c:f>
              <c:strCache>
                <c:ptCount val="1"/>
                <c:pt idx="0">
                  <c:v>Roundtable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Sheet6!$A$5:$A$12</c:f>
              <c:strCache>
                <c:ptCount val="8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  <c:pt idx="7">
                  <c:v>Grand Total</c:v>
                </c:pt>
              </c:strCache>
            </c:strRef>
          </c:cat>
          <c:val>
            <c:numRef>
              <c:f>Sheet6!$D$5:$D$12</c:f>
              <c:numCache>
                <c:formatCode>General</c:formatCode>
                <c:ptCount val="8"/>
                <c:pt idx="0">
                  <c:v>46</c:v>
                </c:pt>
                <c:pt idx="1">
                  <c:v>54</c:v>
                </c:pt>
                <c:pt idx="2">
                  <c:v>85</c:v>
                </c:pt>
                <c:pt idx="3">
                  <c:v>82</c:v>
                </c:pt>
                <c:pt idx="4">
                  <c:v>72</c:v>
                </c:pt>
                <c:pt idx="5">
                  <c:v>69</c:v>
                </c:pt>
                <c:pt idx="7">
                  <c:v>408</c:v>
                </c:pt>
              </c:numCache>
            </c:numRef>
          </c:val>
        </c:ser>
        <c:ser>
          <c:idx val="3"/>
          <c:order val="3"/>
          <c:tx>
            <c:strRef>
              <c:f>Sheet6!$E$4</c:f>
              <c:strCache>
                <c:ptCount val="1"/>
                <c:pt idx="0">
                  <c:v>Scopemaster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Sheet6!$A$5:$A$12</c:f>
              <c:strCache>
                <c:ptCount val="8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  <c:pt idx="7">
                  <c:v>Grand Total</c:v>
                </c:pt>
              </c:strCache>
            </c:strRef>
          </c:cat>
          <c:val>
            <c:numRef>
              <c:f>Sheet6!$E$5:$E$12</c:f>
              <c:numCache>
                <c:formatCode>General</c:formatCode>
                <c:ptCount val="8"/>
                <c:pt idx="1">
                  <c:v>5</c:v>
                </c:pt>
                <c:pt idx="3">
                  <c:v>29</c:v>
                </c:pt>
                <c:pt idx="4">
                  <c:v>7</c:v>
                </c:pt>
                <c:pt idx="6">
                  <c:v>6</c:v>
                </c:pt>
                <c:pt idx="7">
                  <c:v>47</c:v>
                </c:pt>
              </c:numCache>
            </c:numRef>
          </c:val>
        </c:ser>
        <c:ser>
          <c:idx val="4"/>
          <c:order val="4"/>
          <c:tx>
            <c:strRef>
              <c:f>Sheet6!$F$4</c:f>
              <c:strCache>
                <c:ptCount val="1"/>
                <c:pt idx="0">
                  <c:v>Workshop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Sheet6!$A$5:$A$12</c:f>
              <c:strCache>
                <c:ptCount val="8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  <c:pt idx="7">
                  <c:v>Grand Total</c:v>
                </c:pt>
              </c:strCache>
            </c:strRef>
          </c:cat>
          <c:val>
            <c:numRef>
              <c:f>Sheet6!$F$5:$F$12</c:f>
              <c:numCache>
                <c:formatCode>General</c:formatCode>
                <c:ptCount val="8"/>
                <c:pt idx="2">
                  <c:v>45</c:v>
                </c:pt>
                <c:pt idx="5">
                  <c:v>16</c:v>
                </c:pt>
                <c:pt idx="7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724800"/>
        <c:axId val="131726336"/>
      </c:barChart>
      <c:catAx>
        <c:axId val="13172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26336"/>
        <c:crosses val="autoZero"/>
        <c:auto val="1"/>
        <c:lblAlgn val="ctr"/>
        <c:lblOffset val="100"/>
        <c:noMultiLvlLbl val="0"/>
      </c:catAx>
      <c:valAx>
        <c:axId val="131726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2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Sheet4!$A$4:$A$15</c:f>
              <c:strCache>
                <c:ptCount val="12"/>
                <c:pt idx="0">
                  <c:v>PMP Prep class June</c:v>
                </c:pt>
                <c:pt idx="1">
                  <c:v>PMP Prep class February</c:v>
                </c:pt>
                <c:pt idx="2">
                  <c:v>Excel workshop April</c:v>
                </c:pt>
                <c:pt idx="3">
                  <c:v>Excel Workshop July</c:v>
                </c:pt>
                <c:pt idx="4">
                  <c:v>Evening Event Mar-IL-Bus. Transform</c:v>
                </c:pt>
                <c:pt idx="5">
                  <c:v>Evening Event Apr-IL-Kanban</c:v>
                </c:pt>
                <c:pt idx="6">
                  <c:v>Evening Event Feb-IL-EPMO</c:v>
                </c:pt>
                <c:pt idx="7">
                  <c:v>Evening Event July-IL-listening</c:v>
                </c:pt>
                <c:pt idx="8">
                  <c:v>Evening Event May-IL-listening</c:v>
                </c:pt>
                <c:pt idx="9">
                  <c:v>Evening Event Jun-Faz-MegaEnergy</c:v>
                </c:pt>
                <c:pt idx="10">
                  <c:v>CAPM Prep class August</c:v>
                </c:pt>
                <c:pt idx="11">
                  <c:v>Evening Event Aug-IL-NPL</c:v>
                </c:pt>
              </c:strCache>
            </c:strRef>
          </c:cat>
          <c:val>
            <c:numRef>
              <c:f>Sheet4!$B$4:$B$15</c:f>
              <c:numCache>
                <c:formatCode>General</c:formatCode>
                <c:ptCount val="12"/>
                <c:pt idx="0">
                  <c:v>10950</c:v>
                </c:pt>
                <c:pt idx="1">
                  <c:v>9250</c:v>
                </c:pt>
                <c:pt idx="2">
                  <c:v>5750</c:v>
                </c:pt>
                <c:pt idx="3">
                  <c:v>1550</c:v>
                </c:pt>
                <c:pt idx="4">
                  <c:v>1530</c:v>
                </c:pt>
                <c:pt idx="5">
                  <c:v>1350</c:v>
                </c:pt>
                <c:pt idx="6">
                  <c:v>1305</c:v>
                </c:pt>
                <c:pt idx="7">
                  <c:v>1080</c:v>
                </c:pt>
                <c:pt idx="8">
                  <c:v>1050</c:v>
                </c:pt>
                <c:pt idx="9">
                  <c:v>1005</c:v>
                </c:pt>
                <c:pt idx="10">
                  <c:v>600</c:v>
                </c:pt>
                <c:pt idx="11">
                  <c:v>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953856"/>
        <c:axId val="136955392"/>
      </c:barChart>
      <c:catAx>
        <c:axId val="13695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55392"/>
        <c:crosses val="autoZero"/>
        <c:auto val="1"/>
        <c:lblAlgn val="ctr"/>
        <c:lblOffset val="100"/>
        <c:noMultiLvlLbl val="0"/>
      </c:catAx>
      <c:valAx>
        <c:axId val="13695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5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93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Sheet7!$A$4:$A$6</c:f>
              <c:strCache>
                <c:ptCount val="3"/>
                <c:pt idx="0">
                  <c:v>Evening Event</c:v>
                </c:pt>
                <c:pt idx="1">
                  <c:v>PMP Prep class</c:v>
                </c:pt>
                <c:pt idx="2">
                  <c:v>Workshop</c:v>
                </c:pt>
              </c:strCache>
            </c:strRef>
          </c:cat>
          <c:val>
            <c:numRef>
              <c:f>Sheet7!$B$4:$B$6</c:f>
              <c:numCache>
                <c:formatCode>General</c:formatCode>
                <c:ptCount val="3"/>
                <c:pt idx="0">
                  <c:v>7725</c:v>
                </c:pt>
                <c:pt idx="1">
                  <c:v>20800</c:v>
                </c:pt>
                <c:pt idx="2">
                  <c:v>7300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5.33440997258934E-2"/>
          <c:y val="0.80009407141687605"/>
          <c:w val="0.83787942804267002"/>
          <c:h val="0.101607251834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831A8280-65B8-4A73-B728-C48255EAF6D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F7198CBF-0FCC-45E7-8A7C-37F0D316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6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A7E0CEE1-A1CC-4369-A7D9-65F3ED57FDCD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3" y="4473716"/>
            <a:ext cx="5609574" cy="3661028"/>
          </a:xfrm>
          <a:prstGeom prst="rect">
            <a:avLst/>
          </a:prstGeom>
        </p:spPr>
        <p:txBody>
          <a:bodyPr vert="horz" lIns="90416" tIns="45208" rIns="90416" bIns="452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6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503EA6AA-1436-446C-BE03-A398D3B20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EA6AA-1436-446C-BE03-A398D3B204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3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EA6AA-1436-446C-BE03-A398D3B204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6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B5EF-8E4A-4308-BAAB-939D1FB4CAF9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58E-FC9E-4097-9A9F-BD36487054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B5EF-8E4A-4308-BAAB-939D1FB4CAF9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58E-FC9E-4097-9A9F-BD3648705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B5EF-8E4A-4308-BAAB-939D1FB4CAF9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58E-FC9E-4097-9A9F-BD3648705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B5EF-8E4A-4308-BAAB-939D1FB4CAF9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58E-FC9E-4097-9A9F-BD3648705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B5EF-8E4A-4308-BAAB-939D1FB4CAF9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58E-FC9E-4097-9A9F-BD3648705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B5EF-8E4A-4308-BAAB-939D1FB4CAF9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58E-FC9E-4097-9A9F-BD3648705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B5EF-8E4A-4308-BAAB-939D1FB4CAF9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58E-FC9E-4097-9A9F-BD3648705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B5EF-8E4A-4308-BAAB-939D1FB4CAF9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58E-FC9E-4097-9A9F-BD3648705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B5EF-8E4A-4308-BAAB-939D1FB4CAF9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58E-FC9E-4097-9A9F-BD3648705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162B5EF-8E4A-4308-BAAB-939D1FB4CAF9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437758E-FC9E-4097-9A9F-BD36487054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ngela.Plummer@pmisfbac.or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7593" y="990600"/>
            <a:ext cx="641233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PMI SF Bay Area Chapter</a:t>
            </a:r>
          </a:p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8.19.2017</a:t>
            </a:r>
          </a:p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Annual General Meeting - 2017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4" name="Picture 3" descr="I:\PMI\BOD\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10094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100" name="Picture 4" descr="J:\PMI\BOD\Deliverables\AGM 2016\Documentation\IMG_0727 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281">
            <a:off x="5638695" y="3710805"/>
            <a:ext cx="3048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J:\PMI\BOD\Deliverables\AGM 2016\Documentation\IMG_0725 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035">
            <a:off x="621104" y="3708321"/>
            <a:ext cx="3048001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:\PMI\BOD\Deliverables\AGM 2016\Documentation\IMG_0723 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310" y="2661922"/>
            <a:ext cx="2872593" cy="2154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066800"/>
            <a:ext cx="5330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F97B5"/>
                </a:solidFill>
              </a:rPr>
              <a:t>Chapter Performance and Updates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209800"/>
            <a:ext cx="4037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F97B5"/>
                </a:solidFill>
              </a:rPr>
              <a:t>by</a:t>
            </a:r>
          </a:p>
          <a:p>
            <a:pPr algn="ctr"/>
            <a:r>
              <a:rPr lang="en-US" sz="2400" b="1" dirty="0">
                <a:solidFill>
                  <a:srgbClr val="2F97B5"/>
                </a:solidFill>
              </a:rPr>
              <a:t>Nathan Mellin </a:t>
            </a:r>
            <a:r>
              <a:rPr lang="en-US" sz="1200" b="1" dirty="0">
                <a:solidFill>
                  <a:srgbClr val="2F97B5"/>
                </a:solidFill>
              </a:rPr>
              <a:t>MBA, PMP, CSM, CSP, </a:t>
            </a:r>
            <a:r>
              <a:rPr lang="en-US" sz="1200" b="1" dirty="0" smtClean="0">
                <a:solidFill>
                  <a:srgbClr val="2F97B5"/>
                </a:solidFill>
              </a:rPr>
              <a:t>DTM, </a:t>
            </a:r>
            <a:r>
              <a:rPr lang="en-US" sz="1200" b="1" dirty="0">
                <a:solidFill>
                  <a:srgbClr val="2F97B5"/>
                </a:solidFill>
              </a:rPr>
              <a:t>VFR</a:t>
            </a:r>
          </a:p>
          <a:p>
            <a:pPr algn="ctr"/>
            <a:r>
              <a:rPr lang="en-US" sz="2400" b="1" dirty="0" smtClean="0">
                <a:solidFill>
                  <a:srgbClr val="2F97B5"/>
                </a:solidFill>
              </a:rPr>
              <a:t>Board Director &amp; acting Chief </a:t>
            </a:r>
            <a:r>
              <a:rPr lang="en-US" sz="2400" b="1" dirty="0">
                <a:solidFill>
                  <a:srgbClr val="2F97B5"/>
                </a:solidFill>
              </a:rPr>
              <a:t>Executive Officer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 descr="I:\PMI\BOD\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100942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78" y="1905000"/>
            <a:ext cx="2856164" cy="36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prstClr val="white"/>
                </a:solidFill>
                <a:cs typeface="Arial" pitchFamily="34" charset="0"/>
              </a:rPr>
              <a:t>Chapter Membership Update</a:t>
            </a:r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 descr="I:\PMI\BOD\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100942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0" y="685800"/>
            <a:ext cx="7443660" cy="60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prstClr val="white"/>
                </a:solidFill>
                <a:cs typeface="Arial" pitchFamily="34" charset="0"/>
              </a:rPr>
              <a:t>Chapter Membership Update</a:t>
            </a:r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5" name="Picture 4" descr="I:\PMI\BOD\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100942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9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prstClr val="white"/>
                </a:solidFill>
                <a:cs typeface="Arial" pitchFamily="34" charset="0"/>
              </a:rPr>
              <a:t>150 Survey Results </a:t>
            </a:r>
            <a:r>
              <a:rPr lang="mr-IN" sz="2200" b="1" dirty="0" smtClean="0">
                <a:solidFill>
                  <a:prstClr val="white"/>
                </a:solidFill>
                <a:cs typeface="Arial" pitchFamily="34" charset="0"/>
              </a:rPr>
              <a:t>–</a:t>
            </a:r>
            <a:r>
              <a:rPr lang="en-US" sz="2200" b="1" dirty="0" smtClean="0">
                <a:solidFill>
                  <a:prstClr val="white"/>
                </a:solidFill>
                <a:cs typeface="Arial" pitchFamily="34" charset="0"/>
              </a:rPr>
              <a:t> Member Appreciation 2017</a:t>
            </a:r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7" name="Picture 6" descr="I:\PMI\BOD\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100942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90" y="2514600"/>
            <a:ext cx="4541910" cy="2081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4625109" cy="20684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0000"/>
            <a:ext cx="1524000" cy="7853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3200399" cy="19198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77" y="533399"/>
            <a:ext cx="3247923" cy="20009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30867"/>
            <a:ext cx="1219200" cy="7789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87973"/>
            <a:ext cx="1476477" cy="9602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23" y="4800600"/>
            <a:ext cx="4629277" cy="1981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59" y="4979676"/>
            <a:ext cx="1662641" cy="7661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5542"/>
            <a:ext cx="4489159" cy="20924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" y="5943600"/>
            <a:ext cx="1205602" cy="73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prstClr val="white"/>
                </a:solidFill>
                <a:cs typeface="Arial" pitchFamily="34" charset="0"/>
              </a:rPr>
              <a:t>PMISFBAC EVENTS by Attendance by Month 2017</a:t>
            </a:r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 descr="I:\PMI\BOD\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100942" cy="533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662575"/>
              </p:ext>
            </p:extLst>
          </p:nvPr>
        </p:nvGraphicFramePr>
        <p:xfrm>
          <a:off x="152400" y="685800"/>
          <a:ext cx="8686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09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2400" b="1" dirty="0" smtClean="0"/>
              <a:t>PMISFBAC EVENTS by INCOME for 2017</a:t>
            </a:r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 descr="I:\PMI\BOD\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100942" cy="533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88919"/>
              </p:ext>
            </p:extLst>
          </p:nvPr>
        </p:nvGraphicFramePr>
        <p:xfrm>
          <a:off x="0" y="615950"/>
          <a:ext cx="9111342" cy="601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51692"/>
              </p:ext>
            </p:extLst>
          </p:nvPr>
        </p:nvGraphicFramePr>
        <p:xfrm>
          <a:off x="3276600" y="615950"/>
          <a:ext cx="5727700" cy="335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17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38200"/>
            <a:ext cx="8042276" cy="60633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Military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Outreach Program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prstClr val="white"/>
                </a:solidFill>
                <a:cs typeface="Arial" pitchFamily="34" charset="0"/>
              </a:rPr>
              <a:t>New</a:t>
            </a:r>
            <a:r>
              <a:rPr lang="en-US" sz="2400" b="1" dirty="0"/>
              <a:t> Programs </a:t>
            </a:r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 descr="I:\PMI\BOD\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10094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u="sng" dirty="0">
                <a:solidFill>
                  <a:srgbClr val="2F97B5"/>
                </a:solidFill>
              </a:rPr>
              <a:t>Status update</a:t>
            </a:r>
          </a:p>
          <a:p>
            <a:pPr lvl="1"/>
            <a:r>
              <a:rPr lang="en-US" dirty="0">
                <a:solidFill>
                  <a:srgbClr val="2F97B5"/>
                </a:solidFill>
              </a:rPr>
              <a:t>New PMI SF Chapter Military Outreach Director</a:t>
            </a:r>
          </a:p>
          <a:p>
            <a:pPr lvl="1"/>
            <a:r>
              <a:rPr lang="en-US" dirty="0">
                <a:solidFill>
                  <a:srgbClr val="2F97B5"/>
                </a:solidFill>
              </a:rPr>
              <a:t>Working with other chapters to share knowledge and build up this community.</a:t>
            </a:r>
          </a:p>
          <a:p>
            <a:pPr lvl="1"/>
            <a:r>
              <a:rPr lang="en-US" dirty="0">
                <a:solidFill>
                  <a:srgbClr val="2F97B5"/>
                </a:solidFill>
              </a:rPr>
              <a:t>Create new positions “military mentors”</a:t>
            </a:r>
          </a:p>
          <a:p>
            <a:pPr lvl="1"/>
            <a:r>
              <a:rPr lang="en-US" dirty="0">
                <a:solidFill>
                  <a:srgbClr val="2F97B5"/>
                </a:solidFill>
              </a:rPr>
              <a:t>PMISFBAC outreach to Travis AFB and GGU/</a:t>
            </a:r>
            <a:r>
              <a:rPr lang="en-US" dirty="0" err="1">
                <a:solidFill>
                  <a:srgbClr val="2F97B5"/>
                </a:solidFill>
              </a:rPr>
              <a:t>Devry</a:t>
            </a:r>
            <a:r>
              <a:rPr lang="en-US" dirty="0">
                <a:solidFill>
                  <a:srgbClr val="2F97B5"/>
                </a:solidFill>
              </a:rPr>
              <a:t> veterans.</a:t>
            </a:r>
          </a:p>
          <a:p>
            <a:pPr lvl="1"/>
            <a:r>
              <a:rPr lang="en-US" dirty="0">
                <a:solidFill>
                  <a:srgbClr val="2F97B5"/>
                </a:solidFill>
              </a:rPr>
              <a:t>PMISFBAC to partner with Wells Fargo in September</a:t>
            </a:r>
          </a:p>
          <a:p>
            <a:pPr lvl="1"/>
            <a:r>
              <a:rPr lang="en-US" dirty="0">
                <a:solidFill>
                  <a:srgbClr val="2F97B5"/>
                </a:solidFill>
              </a:rPr>
              <a:t>PMI Global support for Military programs at LIM</a:t>
            </a:r>
          </a:p>
          <a:p>
            <a:pPr lvl="1"/>
            <a:r>
              <a:rPr lang="en-US" dirty="0">
                <a:solidFill>
                  <a:srgbClr val="2F97B5"/>
                </a:solidFill>
              </a:rPr>
              <a:t>PMI Tri-valley military outreach conference 2017</a:t>
            </a:r>
          </a:p>
          <a:p>
            <a:endParaRPr lang="en-US" dirty="0">
              <a:solidFill>
                <a:srgbClr val="2F97B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solidFill>
                  <a:srgbClr val="2F97B5"/>
                </a:solidFill>
              </a:rPr>
              <a:t>Academic </a:t>
            </a:r>
            <a:r>
              <a:rPr lang="en-US" sz="2800" b="1" dirty="0">
                <a:solidFill>
                  <a:srgbClr val="2F97B5"/>
                </a:solidFill>
              </a:rPr>
              <a:t>Outreach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u="sng" dirty="0">
                <a:solidFill>
                  <a:srgbClr val="2F97B5"/>
                </a:solidFill>
              </a:rPr>
              <a:t>Status update</a:t>
            </a:r>
          </a:p>
          <a:p>
            <a:pPr lvl="1"/>
            <a:r>
              <a:rPr lang="en-US" dirty="0">
                <a:solidFill>
                  <a:srgbClr val="2F97B5"/>
                </a:solidFill>
              </a:rPr>
              <a:t>Outreach to high school in Foster City, presented project management for 2 different occasions, huge success, look to repeat similar effort 2017</a:t>
            </a:r>
          </a:p>
          <a:p>
            <a:pPr lvl="1"/>
            <a:r>
              <a:rPr lang="en-US" dirty="0">
                <a:solidFill>
                  <a:srgbClr val="2F97B5"/>
                </a:solidFill>
              </a:rPr>
              <a:t>Career fairs &amp; partnering with Bay area Universities: GGU, DeVry, HULT, SF State, UCSF, San Mateo CC, CCSF</a:t>
            </a:r>
          </a:p>
          <a:p>
            <a:pPr lvl="1"/>
            <a:r>
              <a:rPr lang="en-US" dirty="0">
                <a:solidFill>
                  <a:srgbClr val="2F97B5"/>
                </a:solidFill>
              </a:rPr>
              <a:t>Working with DeVry, GGU, SF state to leverage their facilities for PMI events to strengthen partnership.</a:t>
            </a:r>
          </a:p>
          <a:p>
            <a:pPr lvl="1"/>
            <a:r>
              <a:rPr lang="en-US" dirty="0">
                <a:solidFill>
                  <a:srgbClr val="2F97B5"/>
                </a:solidFill>
              </a:rPr>
              <a:t>Focus at career fairs is to provide opportunity to bring awareness to certification, project management resources, networking, and volunteer opportunities.</a:t>
            </a:r>
          </a:p>
          <a:p>
            <a:pPr>
              <a:buFont typeface="Wingdings" charset="2"/>
              <a:buChar char="Ø"/>
            </a:pPr>
            <a:endParaRPr lang="en-US" dirty="0">
              <a:solidFill>
                <a:srgbClr val="2F97B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prstClr val="white"/>
                </a:solidFill>
                <a:cs typeface="Arial" pitchFamily="34" charset="0"/>
              </a:rPr>
              <a:t>New</a:t>
            </a:r>
            <a:r>
              <a:rPr lang="en-US" sz="2400" b="1" dirty="0"/>
              <a:t> Programs</a:t>
            </a:r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 descr="I:\PMI\BOD\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100942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3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/>
              <a:t>Chapter Numbers &amp;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2F97B5"/>
                </a:solidFill>
              </a:rPr>
              <a:t>Membership </a:t>
            </a:r>
            <a:r>
              <a:rPr lang="en-US" dirty="0" smtClean="0">
                <a:solidFill>
                  <a:srgbClr val="2F97B5"/>
                </a:solidFill>
              </a:rPr>
              <a:t>History:</a:t>
            </a:r>
          </a:p>
          <a:p>
            <a:pPr marL="685800" lvl="2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2014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2,217	2016: </a:t>
            </a:r>
            <a:r>
              <a:rPr lang="en-US" dirty="0" smtClean="0">
                <a:solidFill>
                  <a:schemeClr val="tx1"/>
                </a:solidFill>
              </a:rPr>
              <a:t>2,595</a:t>
            </a:r>
            <a:endParaRPr lang="en-US" dirty="0" smtClean="0">
              <a:solidFill>
                <a:schemeClr val="tx1"/>
              </a:solidFill>
            </a:endParaRPr>
          </a:p>
          <a:p>
            <a:pPr marL="685800" lvl="2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2015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2,315	Current: 2,837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buFont typeface="Wingdings" charset="2"/>
              <a:buChar char="§"/>
            </a:pPr>
            <a:endParaRPr lang="en-US" dirty="0" smtClean="0">
              <a:solidFill>
                <a:srgbClr val="2F97B5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2F97B5"/>
                </a:solidFill>
              </a:rPr>
              <a:t>New </a:t>
            </a:r>
            <a:r>
              <a:rPr lang="en-US" dirty="0">
                <a:solidFill>
                  <a:srgbClr val="2F97B5"/>
                </a:solidFill>
              </a:rPr>
              <a:t>Members last year – 1085 ↑ 704 in 2015</a:t>
            </a:r>
          </a:p>
          <a:p>
            <a:pPr lvl="2">
              <a:buFont typeface="Wingdings" charset="2"/>
              <a:buChar char="§"/>
            </a:pPr>
            <a:r>
              <a:rPr lang="en-US" dirty="0">
                <a:solidFill>
                  <a:srgbClr val="2F97B5"/>
                </a:solidFill>
              </a:rPr>
              <a:t>14% of the total region – NV, CA, NM, HI ↑ (region 7208)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2F97B5"/>
                </a:solidFill>
              </a:rPr>
              <a:t>Annual Attrition rate 33% ↓ - region at 34%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2F97B5"/>
                </a:solidFill>
              </a:rPr>
              <a:t>Satisfaction indicator 53% ↓ region 63%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2F97B5"/>
                </a:solidFill>
              </a:rPr>
              <a:t>Reinforcing social media usage for Marketing team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2F97B5"/>
                </a:solidFill>
              </a:rPr>
              <a:t>Star Chapter &amp; G-suite projects complete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2F97B5"/>
                </a:solidFill>
              </a:rPr>
              <a:t>Cross training team </a:t>
            </a:r>
            <a:r>
              <a:rPr lang="en-US" dirty="0" smtClean="0">
                <a:solidFill>
                  <a:srgbClr val="2F97B5"/>
                </a:solidFill>
              </a:rPr>
              <a:t>members &amp; document material</a:t>
            </a:r>
            <a:endParaRPr lang="en-US" dirty="0">
              <a:solidFill>
                <a:srgbClr val="2F97B5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2F97B5"/>
                </a:solidFill>
              </a:rPr>
              <a:t>Creating an inventory of speakers &amp; topics</a:t>
            </a:r>
          </a:p>
          <a:p>
            <a:pPr marL="349250" lvl="1" indent="0">
              <a:buNone/>
            </a:pPr>
            <a:endParaRPr lang="en-US" dirty="0">
              <a:solidFill>
                <a:srgbClr val="2F97B5"/>
              </a:solidFill>
            </a:endParaRP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prstClr val="white"/>
                </a:solidFill>
                <a:cs typeface="Arial" pitchFamily="34" charset="0"/>
              </a:rPr>
              <a:t>Chapter updates</a:t>
            </a:r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7" name="Picture 6" descr="I:\PMI\BOD\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100942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5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4283" y="1050736"/>
            <a:ext cx="43434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F97B5"/>
                </a:solidFill>
              </a:rPr>
              <a:t>Looking Forward to </a:t>
            </a:r>
            <a:r>
              <a:rPr lang="en-US" sz="2400" b="1" dirty="0" smtClean="0">
                <a:solidFill>
                  <a:srgbClr val="2F97B5"/>
                </a:solidFill>
              </a:rPr>
              <a:t>2018</a:t>
            </a:r>
            <a:endParaRPr lang="en-US" sz="2400" b="1" dirty="0">
              <a:solidFill>
                <a:srgbClr val="2F97B5"/>
              </a:solidFill>
            </a:endParaRPr>
          </a:p>
          <a:p>
            <a:pPr algn="ctr"/>
            <a:r>
              <a:rPr lang="en-US" sz="2400" b="1" dirty="0">
                <a:solidFill>
                  <a:srgbClr val="2F97B5"/>
                </a:solidFill>
              </a:rPr>
              <a:t>by</a:t>
            </a:r>
          </a:p>
          <a:p>
            <a:pPr algn="ctr"/>
            <a:r>
              <a:rPr lang="en-US" sz="2400" b="1" dirty="0" smtClean="0">
                <a:solidFill>
                  <a:srgbClr val="2F97B5"/>
                </a:solidFill>
              </a:rPr>
              <a:t>Tyrone Navarro </a:t>
            </a:r>
            <a:r>
              <a:rPr lang="en-US" sz="1200" b="1" dirty="0" smtClean="0">
                <a:solidFill>
                  <a:srgbClr val="2F97B5"/>
                </a:solidFill>
              </a:rPr>
              <a:t>PMP</a:t>
            </a:r>
            <a:endParaRPr lang="en-US" sz="1200" b="1" dirty="0">
              <a:solidFill>
                <a:srgbClr val="2F97B5"/>
              </a:solidFill>
            </a:endParaRPr>
          </a:p>
          <a:p>
            <a:pPr algn="ctr"/>
            <a:r>
              <a:rPr lang="en-US" sz="1200" dirty="0" smtClean="0">
                <a:hlinkClick r:id="rId2"/>
              </a:rPr>
              <a:t>Tyrone.Navarro@pmisfbac.org</a:t>
            </a:r>
            <a:endParaRPr lang="en-US" sz="1200" b="1" dirty="0">
              <a:solidFill>
                <a:srgbClr val="2F97B5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2F97B5"/>
                </a:solidFill>
              </a:rPr>
              <a:t>2017-2018 </a:t>
            </a:r>
            <a:r>
              <a:rPr lang="en-US" sz="2400" b="1" dirty="0">
                <a:solidFill>
                  <a:srgbClr val="2F97B5"/>
                </a:solidFill>
              </a:rPr>
              <a:t>Board President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 descr="I:\PMI\BOD\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10094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810000" y="33232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F97B5"/>
                </a:solidFill>
              </a:rPr>
              <a:t>“Keeping the dialogue open between the Board and the Chapter’s Member-Owners (membership and other stakeholders) known as Ownership-Linkage under the Policy Governance® Model”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219200"/>
            <a:ext cx="3060700" cy="374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521" y="990600"/>
            <a:ext cx="5075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F97B5"/>
                </a:solidFill>
              </a:rPr>
              <a:t>Review of Financial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93653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F97B5"/>
                </a:solidFill>
              </a:rPr>
              <a:t>by</a:t>
            </a:r>
          </a:p>
          <a:p>
            <a:pPr algn="ctr"/>
            <a:r>
              <a:rPr lang="en-US" sz="1400" b="1" dirty="0">
                <a:solidFill>
                  <a:srgbClr val="2F97B5"/>
                </a:solidFill>
              </a:rPr>
              <a:t>Zenaida Alejandrino PMP</a:t>
            </a:r>
          </a:p>
          <a:p>
            <a:pPr algn="ctr"/>
            <a:r>
              <a:rPr lang="en-US" sz="1400" b="1" dirty="0">
                <a:solidFill>
                  <a:srgbClr val="2F97B5"/>
                </a:solidFill>
              </a:rPr>
              <a:t>Chief Financial Officer 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7" name="Picture 6" descr="I:\PMI\BOD\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100942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erson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3B64AAFE-51CF-42CB-876C-FAEAE7942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71" y="1600200"/>
            <a:ext cx="2895600" cy="40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09800" y="11430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F97B5"/>
                </a:solidFill>
              </a:rPr>
              <a:t>Financial Activities Summary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prstClr val="white"/>
                </a:solidFill>
                <a:cs typeface="Arial" pitchFamily="34" charset="0"/>
              </a:rPr>
              <a:t>                                      Review of Financial Performance</a:t>
            </a:r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9" name="Picture 8" descr="I:\PMI\BOD\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" y="2628"/>
            <a:ext cx="2100942" cy="533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FA71CB26-6663-4E99-BD21-58810AF439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72296"/>
              </p:ext>
            </p:extLst>
          </p:nvPr>
        </p:nvGraphicFramePr>
        <p:xfrm>
          <a:off x="990600" y="1828800"/>
          <a:ext cx="7239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66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C2A9B31F-1D8F-44DE-9067-477FD0F9B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5691"/>
              </p:ext>
            </p:extLst>
          </p:nvPr>
        </p:nvGraphicFramePr>
        <p:xfrm>
          <a:off x="838200" y="685800"/>
          <a:ext cx="7467599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37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38656017-0408-468F-9856-4F463F9FFF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932930"/>
              </p:ext>
            </p:extLst>
          </p:nvPr>
        </p:nvGraphicFramePr>
        <p:xfrm>
          <a:off x="838200" y="762000"/>
          <a:ext cx="7315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20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6787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prstClr val="white"/>
                </a:solidFill>
                <a:cs typeface="Arial" pitchFamily="34" charset="0"/>
              </a:rPr>
              <a:t>                                Review of Financial Performance</a:t>
            </a:r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7" name="Picture 6" descr="I:\PMI\BOD\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87"/>
            <a:ext cx="2100942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7DAA4B-CE1D-415E-9505-5AF74966E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570187"/>
            <a:ext cx="8143875" cy="58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prstClr val="white"/>
                </a:solidFill>
                <a:cs typeface="Arial" pitchFamily="34" charset="0"/>
              </a:rPr>
              <a:t>                              Review of Financial Performance</a:t>
            </a:r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 descr="I:\PMI\BOD\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"/>
            <a:ext cx="2100942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59330A4-3673-48AA-A5A4-F827F8561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685800"/>
            <a:ext cx="82772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2170" y="672661"/>
            <a:ext cx="8619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2F97B5"/>
                </a:solidFill>
              </a:rPr>
              <a:t>Cash Account Summary as of  August 2,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prstClr val="white"/>
                </a:solidFill>
                <a:cs typeface="Arial" pitchFamily="34" charset="0"/>
              </a:rPr>
              <a:t>Review of Financial Performance</a:t>
            </a:r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8" name="Picture 7" descr="I:\PMI\BOD\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100942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FA104D7-E1A4-4BD4-B77B-027AD58AC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748541"/>
            <a:ext cx="7903778" cy="1784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2A052F5-F3A1-4DB0-B0C5-1DED25CA1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31" y="4343400"/>
            <a:ext cx="7872247" cy="1981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0B45A27-E2EC-40BE-8008-D95C4F6210FD}"/>
              </a:ext>
            </a:extLst>
          </p:cNvPr>
          <p:cNvSpPr txBox="1"/>
          <p:nvPr/>
        </p:nvSpPr>
        <p:spPr>
          <a:xfrm>
            <a:off x="533400" y="1122817"/>
            <a:ext cx="276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Wells Fargo Bank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A127215-64F5-40E3-B740-53DEC9914121}"/>
              </a:ext>
            </a:extLst>
          </p:cNvPr>
          <p:cNvSpPr txBox="1"/>
          <p:nvPr/>
        </p:nvSpPr>
        <p:spPr>
          <a:xfrm>
            <a:off x="533400" y="383061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Republic Bank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524000"/>
            <a:ext cx="594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pPr marL="342900" indent="-342900">
              <a:buFont typeface="Wingdings" charset="2"/>
              <a:buChar char="Ø"/>
            </a:pPr>
            <a:r>
              <a:rPr lang="en-US" sz="2000" b="1" dirty="0">
                <a:solidFill>
                  <a:srgbClr val="2F97B5"/>
                </a:solidFill>
              </a:rPr>
              <a:t>Board Member at Large</a:t>
            </a:r>
          </a:p>
          <a:p>
            <a:r>
              <a:rPr lang="en-US" sz="2000" dirty="0">
                <a:solidFill>
                  <a:srgbClr val="2F97B5"/>
                </a:solidFill>
              </a:rPr>
              <a:t>     Treasurer: </a:t>
            </a:r>
            <a:r>
              <a:rPr lang="en-US" sz="2000" i="1" dirty="0">
                <a:solidFill>
                  <a:srgbClr val="2F97B5"/>
                </a:solidFill>
              </a:rPr>
              <a:t>Don </a:t>
            </a:r>
            <a:r>
              <a:rPr lang="en-US" sz="2000" i="1" dirty="0" err="1">
                <a:solidFill>
                  <a:srgbClr val="2F97B5"/>
                </a:solidFill>
              </a:rPr>
              <a:t>Mcclure</a:t>
            </a:r>
            <a:r>
              <a:rPr lang="en-US" sz="2000" i="1" dirty="0">
                <a:solidFill>
                  <a:srgbClr val="2F97B5"/>
                </a:solidFill>
              </a:rPr>
              <a:t> </a:t>
            </a:r>
          </a:p>
          <a:p>
            <a:endParaRPr lang="en-US" sz="2000" b="1" dirty="0">
              <a:solidFill>
                <a:srgbClr val="2F97B5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b="1" dirty="0">
                <a:solidFill>
                  <a:srgbClr val="2F97B5"/>
                </a:solidFill>
              </a:rPr>
              <a:t>Finance Team</a:t>
            </a:r>
          </a:p>
          <a:p>
            <a:r>
              <a:rPr lang="en-US" sz="2000" dirty="0">
                <a:solidFill>
                  <a:srgbClr val="2F97B5"/>
                </a:solidFill>
              </a:rPr>
              <a:t>    Chief Financial Officer : </a:t>
            </a:r>
            <a:r>
              <a:rPr lang="en-US" sz="2000" i="1" dirty="0">
                <a:solidFill>
                  <a:srgbClr val="2F97B5"/>
                </a:solidFill>
              </a:rPr>
              <a:t>Zenaida Alejandrino </a:t>
            </a:r>
          </a:p>
          <a:p>
            <a:r>
              <a:rPr lang="en-US" sz="2000" i="1" dirty="0">
                <a:solidFill>
                  <a:srgbClr val="2F97B5"/>
                </a:solidFill>
              </a:rPr>
              <a:t>     Team Members:</a:t>
            </a:r>
          </a:p>
          <a:p>
            <a:r>
              <a:rPr lang="en-US" sz="2000" i="1" dirty="0">
                <a:solidFill>
                  <a:srgbClr val="2F97B5"/>
                </a:solidFill>
              </a:rPr>
              <a:t>	Melissa Tong</a:t>
            </a:r>
          </a:p>
          <a:p>
            <a:r>
              <a:rPr lang="en-US" sz="2000" dirty="0">
                <a:solidFill>
                  <a:srgbClr val="2F97B5"/>
                </a:solidFill>
              </a:rPr>
              <a:t>    	</a:t>
            </a:r>
            <a:r>
              <a:rPr lang="en-US" sz="2000" i="1" dirty="0">
                <a:solidFill>
                  <a:srgbClr val="2F97B5"/>
                </a:solidFill>
              </a:rPr>
              <a:t>Laura Narat</a:t>
            </a:r>
          </a:p>
          <a:p>
            <a:r>
              <a:rPr lang="en-US" sz="2000" dirty="0">
                <a:solidFill>
                  <a:srgbClr val="2F97B5"/>
                </a:solidFill>
              </a:rPr>
              <a:t>    	</a:t>
            </a:r>
            <a:r>
              <a:rPr lang="en-US" sz="2000" i="1" dirty="0">
                <a:solidFill>
                  <a:srgbClr val="2F97B5"/>
                </a:solidFill>
              </a:rPr>
              <a:t>Magdalena Bryzek</a:t>
            </a:r>
          </a:p>
          <a:p>
            <a:endParaRPr lang="en-US" dirty="0"/>
          </a:p>
          <a:p>
            <a:r>
              <a:rPr lang="en-US" i="1" dirty="0"/>
              <a:t> </a:t>
            </a:r>
          </a:p>
          <a:p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prstClr val="white"/>
                </a:solidFill>
                <a:cs typeface="Arial" pitchFamily="34" charset="0"/>
              </a:rPr>
              <a:t>Review of Financial Performance</a:t>
            </a:r>
            <a:endParaRPr lang="en-US" sz="1400" i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8" name="Picture 7" descr="I:\PMI\BOD\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100942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12768</TotalTime>
  <Words>377</Words>
  <Application>Microsoft Office PowerPoint</Application>
  <PresentationFormat>On-screen Show (4:3)</PresentationFormat>
  <Paragraphs>89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Military Outreach Program</vt:lpstr>
      <vt:lpstr>Academic Outreach Program</vt:lpstr>
      <vt:lpstr>Chapter Numbers &amp; Updates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pmisfbac</dc:creator>
  <cp:lastModifiedBy>Mellin, Nathan</cp:lastModifiedBy>
  <cp:revision>72</cp:revision>
  <cp:lastPrinted>2017-08-17T21:44:03Z</cp:lastPrinted>
  <dcterms:created xsi:type="dcterms:W3CDTF">2016-08-02T01:38:50Z</dcterms:created>
  <dcterms:modified xsi:type="dcterms:W3CDTF">2017-08-18T02:26:51Z</dcterms:modified>
</cp:coreProperties>
</file>